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3"/>
  </p:notesMasterIdLst>
  <p:sldSz cx="14630400" cy="8229600"/>
  <p:notesSz cx="8229600" cy="14630400"/>
  <p:embeddedFontLst>
    <p:embeddedFont>
      <p:font typeface="Merriweather"/>
      <p:regular r:id="rId28"/>
    </p:embeddedFont>
    <p:embeddedFont>
      <p:font typeface="Merriweather"/>
      <p:regular r:id="rId29"/>
    </p:embeddedFont>
    <p:embeddedFont>
      <p:font typeface="Merriweather"/>
      <p:regular r:id="rId30"/>
    </p:embeddedFont>
    <p:embeddedFont>
      <p:font typeface="Merriweather"/>
      <p:regular r:id="rId31"/>
    </p:embeddedFont>
    <p:embeddedFont>
      <p:font typeface="Merriweather"/>
      <p:regular r:id="rId32"/>
    </p:embeddedFont>
    <p:embeddedFont>
      <p:font typeface="Merriweather"/>
      <p:regular r:id="rId33"/>
    </p:embeddedFont>
    <p:embeddedFont>
      <p:font typeface="Merriweather"/>
      <p:regular r:id="rId34"/>
    </p:embeddedFont>
    <p:embeddedFont>
      <p:font typeface="Merriweather"/>
      <p:regular r:id="rId3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openxmlformats.org/officeDocument/2006/relationships/font" Target="fonts/font1.fntdata"/><Relationship Id="rId29" Type="http://schemas.openxmlformats.org/officeDocument/2006/relationships/font" Target="fonts/font2.fntdata"/><Relationship Id="rId30" Type="http://schemas.openxmlformats.org/officeDocument/2006/relationships/font" Target="fonts/font3.fntdata"/><Relationship Id="rId31" Type="http://schemas.openxmlformats.org/officeDocument/2006/relationships/font" Target="fonts/font4.fntdata"/><Relationship Id="rId32" Type="http://schemas.openxmlformats.org/officeDocument/2006/relationships/font" Target="fonts/font5.fntdata"/><Relationship Id="rId33" Type="http://schemas.openxmlformats.org/officeDocument/2006/relationships/font" Target="fonts/font6.fntdata"/><Relationship Id="rId34" Type="http://schemas.openxmlformats.org/officeDocument/2006/relationships/font" Target="fonts/font7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2" Type="http://schemas.openxmlformats.org/officeDocument/2006/relationships/image" Target="../media/image-1013-2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4-1.png"/><Relationship Id="rId2" Type="http://schemas.openxmlformats.org/officeDocument/2006/relationships/image" Target="../media/image-1014-2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5-1.png"/><Relationship Id="rId2" Type="http://schemas.openxmlformats.org/officeDocument/2006/relationships/image" Target="../media/image-1015-2.pn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6-1.png"/><Relationship Id="rId2" Type="http://schemas.openxmlformats.org/officeDocument/2006/relationships/image" Target="../media/image-1016-2.png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7-1.png"/><Relationship Id="rId2" Type="http://schemas.openxmlformats.org/officeDocument/2006/relationships/image" Target="../media/image-1017-2.png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8-1.png"/><Relationship Id="rId2" Type="http://schemas.openxmlformats.org/officeDocument/2006/relationships/image" Target="../media/image-1018-2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9-1.png"/><Relationship Id="rId2" Type="http://schemas.openxmlformats.org/officeDocument/2006/relationships/image" Target="../media/image-1019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0-1.png"/><Relationship Id="rId2" Type="http://schemas.openxmlformats.org/officeDocument/2006/relationships/image" Target="../media/image-1020-2.png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1-1.png"/><Relationship Id="rId2" Type="http://schemas.openxmlformats.org/officeDocument/2006/relationships/image" Target="../media/image-1021-2.png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22-1.png"/><Relationship Id="rId2" Type="http://schemas.openxmlformats.org/officeDocument/2006/relationships/image" Target="../media/image-102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hyperlink" Target="https://prefix.dev/docs/pixi/cli#user-content-fn-1" TargetMode="External"/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6" Type="http://schemas.openxmlformats.org/officeDocument/2006/relationships/slideLayout" Target="../slideLayouts/slideLayout18.xml"/><Relationship Id="rId7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2320sharon.github.io/reproducible_environments_guide/" TargetMode="External"/><Relationship Id="rId1" Type="http://schemas.openxmlformats.org/officeDocument/2006/relationships/image" Target="../media/image-21-1.png"/><Relationship Id="rId3" Type="http://schemas.openxmlformats.org/officeDocument/2006/relationships/image" Target="../media/image-21-2.png"/><Relationship Id="rId4" Type="http://schemas.openxmlformats.org/officeDocument/2006/relationships/slideLayout" Target="../slideLayouts/slideLayout22.xml"/><Relationship Id="rId5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212056"/>
            <a:ext cx="74164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Docker: A Quick Start Guide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6350198" y="3124795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What we will cover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3797260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1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What is a dockerfile and a compose file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50198" y="4278392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How is Gym set up using docker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198" y="4759523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How to access the GPU with Docker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350198" y="5240655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How is CoastSeg set up Docker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350198" y="5913120"/>
            <a:ext cx="74164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350198" y="6604040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3C3838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818" y="6611660"/>
            <a:ext cx="379690" cy="37969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868478" y="6585585"/>
            <a:ext cx="3291840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E2E6E9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by Sharon Fitzpatrick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758077"/>
            <a:ext cx="8791456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How to Get Your Cuda Version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3798" y="2899529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NVCC --version</a:t>
            </a:r>
            <a:endParaRPr lang="en-US" sz="2900" dirty="0"/>
          </a:p>
        </p:txBody>
      </p:sp>
      <p:sp>
        <p:nvSpPr>
          <p:cNvPr id="4" name="Shape 2"/>
          <p:cNvSpPr/>
          <p:nvPr/>
        </p:nvSpPr>
        <p:spPr>
          <a:xfrm>
            <a:off x="863798" y="3732490"/>
            <a:ext cx="12902803" cy="2738914"/>
          </a:xfrm>
          <a:prstGeom prst="roundRect">
            <a:avLst>
              <a:gd name="adj" fmla="val 3785"/>
            </a:avLst>
          </a:prstGeom>
          <a:solidFill>
            <a:srgbClr val="001D4D"/>
          </a:solidFill>
          <a:ln/>
        </p:spPr>
      </p:sp>
      <p:sp>
        <p:nvSpPr>
          <p:cNvPr id="5" name="Shape 3"/>
          <p:cNvSpPr/>
          <p:nvPr/>
        </p:nvSpPr>
        <p:spPr>
          <a:xfrm>
            <a:off x="851535" y="3732490"/>
            <a:ext cx="12927330" cy="2738914"/>
          </a:xfrm>
          <a:prstGeom prst="roundRect">
            <a:avLst>
              <a:gd name="adj" fmla="val 1352"/>
            </a:avLst>
          </a:prstGeom>
          <a:solidFill>
            <a:srgbClr val="001D4D"/>
          </a:solidFill>
          <a:ln/>
        </p:spPr>
      </p:sp>
      <p:sp>
        <p:nvSpPr>
          <p:cNvPr id="6" name="Text 4"/>
          <p:cNvSpPr/>
          <p:nvPr/>
        </p:nvSpPr>
        <p:spPr>
          <a:xfrm>
            <a:off x="1098352" y="3917513"/>
            <a:ext cx="12433697" cy="2368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(base) sharon@Sharonator:~$ nvcc --version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nvcc: NVIDIA (R) Cuda compiler driver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Copyright (c) 2005-2021 NVIDIA Corporation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Built on Thu_Nov_18_09:45:30_PST_2021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Cuda compilation tools, release 11.5, V11.5.119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Build cuda_11.5.r11.5/compiler.30672275_0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4008" y="498157"/>
            <a:ext cx="4529257" cy="56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Gym Pyproject.toml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34008" y="1517094"/>
            <a:ext cx="4126944" cy="33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[tool.pixi.system-requirements]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634008" y="2060496"/>
            <a:ext cx="6460212" cy="851535"/>
          </a:xfrm>
          <a:prstGeom prst="roundRect">
            <a:avLst>
              <a:gd name="adj" fmla="val 8936"/>
            </a:avLst>
          </a:prstGeom>
          <a:solidFill>
            <a:srgbClr val="001D4D"/>
          </a:solidFill>
          <a:ln/>
        </p:spPr>
      </p:sp>
      <p:sp>
        <p:nvSpPr>
          <p:cNvPr id="5" name="Shape 3"/>
          <p:cNvSpPr/>
          <p:nvPr/>
        </p:nvSpPr>
        <p:spPr>
          <a:xfrm>
            <a:off x="624959" y="2060496"/>
            <a:ext cx="6478310" cy="851535"/>
          </a:xfrm>
          <a:prstGeom prst="roundRect">
            <a:avLst>
              <a:gd name="adj" fmla="val 3191"/>
            </a:avLst>
          </a:prstGeom>
          <a:solidFill>
            <a:srgbClr val="001D4D"/>
          </a:solidFill>
          <a:ln/>
        </p:spPr>
      </p:sp>
      <p:sp>
        <p:nvSpPr>
          <p:cNvPr id="6" name="Text 4"/>
          <p:cNvSpPr/>
          <p:nvPr/>
        </p:nvSpPr>
        <p:spPr>
          <a:xfrm>
            <a:off x="806053" y="2196346"/>
            <a:ext cx="6116122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[tool.pixi.system-requirements]</a:t>
            </a:r>
            <a:endParaRPr lang="en-US" sz="1400" dirty="0"/>
          </a:p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cuda = "11.5"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34008" y="3115747"/>
            <a:ext cx="6460212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tells pixi that the environment needs to be installed so that it can access CUDA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34008" y="3876675"/>
            <a:ext cx="2717602" cy="3396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[project]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634008" y="4420076"/>
            <a:ext cx="6460212" cy="561618"/>
          </a:xfrm>
          <a:prstGeom prst="roundRect">
            <a:avLst>
              <a:gd name="adj" fmla="val 13549"/>
            </a:avLst>
          </a:prstGeom>
          <a:solidFill>
            <a:srgbClr val="001D4D"/>
          </a:solidFill>
          <a:ln/>
        </p:spPr>
      </p:sp>
      <p:sp>
        <p:nvSpPr>
          <p:cNvPr id="10" name="Shape 8"/>
          <p:cNvSpPr/>
          <p:nvPr/>
        </p:nvSpPr>
        <p:spPr>
          <a:xfrm>
            <a:off x="624959" y="4420076"/>
            <a:ext cx="6478310" cy="561618"/>
          </a:xfrm>
          <a:prstGeom prst="roundRect">
            <a:avLst>
              <a:gd name="adj" fmla="val 4839"/>
            </a:avLst>
          </a:prstGeom>
          <a:solidFill>
            <a:srgbClr val="001D4D"/>
          </a:solidFill>
          <a:ln/>
        </p:spPr>
      </p:sp>
      <p:sp>
        <p:nvSpPr>
          <p:cNvPr id="11" name="Text 9"/>
          <p:cNvSpPr/>
          <p:nvPr/>
        </p:nvSpPr>
        <p:spPr>
          <a:xfrm>
            <a:off x="806053" y="4555927"/>
            <a:ext cx="6116122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dependencies = ["nvidia-cudnn-cu11&gt;=9.7.1.26,&lt;10"]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634008" y="5185410"/>
            <a:ext cx="6460212" cy="297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Notice that I am using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nvidia-cudnn-cu11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instead of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nvidia-cudnn-cu12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34008" y="5546288"/>
            <a:ext cx="6460212" cy="587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Your 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nvidia-cudnn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MUST match the CUDA version defined in system requirements</a:t>
            </a:r>
            <a:endParaRPr lang="en-US" sz="14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0" y="1539716"/>
            <a:ext cx="4760238" cy="5537002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7543800" y="7280434"/>
            <a:ext cx="6460212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478" y="820817"/>
            <a:ext cx="5553670" cy="694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Gym Compose File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478" y="2070259"/>
            <a:ext cx="3685103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F44444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 the gym dockerfile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777478" y="2708791"/>
            <a:ext cx="3951684" cy="1421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Tells compose to use the dockerfile in the current folder (context .) and call this service segmentation_gym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77478" y="4352449"/>
            <a:ext cx="3332202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F9D933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Bind Mount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777478" y="4990981"/>
            <a:ext cx="3951684" cy="1421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Here we mount my local segmentation gym dataset to my container's segmentation gym dataset folder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77478" y="6612493"/>
            <a:ext cx="3951684" cy="718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We use the 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&lt;SOURCE&gt;:&lt;DEST&gt;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format</a:t>
            </a:r>
            <a:endParaRPr lang="en-US" sz="17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8755" y="2098119"/>
            <a:ext cx="8581668" cy="382976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278755" y="6177796"/>
            <a:ext cx="8581668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002" y="791051"/>
            <a:ext cx="11151751" cy="698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Gym Docker Container GPU Access Issues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2002" y="1936194"/>
            <a:ext cx="13066395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 does NOT have access to all the libdevice libraries since the compose file only gives the container access to the GPU at runtime NOT build time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82002" y="2902625"/>
            <a:ext cx="13066395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means that you will need to run your model training and inference in eager mode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82002" y="3511510"/>
            <a:ext cx="13066395" cy="692587"/>
          </a:xfrm>
          <a:prstGeom prst="roundRect">
            <a:avLst>
              <a:gd name="adj" fmla="val 13551"/>
            </a:avLst>
          </a:prstGeom>
          <a:solidFill>
            <a:srgbClr val="001D4D"/>
          </a:solidFill>
          <a:ln/>
        </p:spPr>
      </p:sp>
      <p:sp>
        <p:nvSpPr>
          <p:cNvPr id="6" name="Shape 4"/>
          <p:cNvSpPr/>
          <p:nvPr/>
        </p:nvSpPr>
        <p:spPr>
          <a:xfrm>
            <a:off x="770930" y="3511510"/>
            <a:ext cx="13088541" cy="692587"/>
          </a:xfrm>
          <a:prstGeom prst="roundRect">
            <a:avLst>
              <a:gd name="adj" fmla="val 4840"/>
            </a:avLst>
          </a:prstGeom>
          <a:solidFill>
            <a:srgbClr val="001D4D"/>
          </a:solidFill>
          <a:ln/>
        </p:spPr>
      </p:sp>
      <p:sp>
        <p:nvSpPr>
          <p:cNvPr id="7" name="Text 5"/>
          <p:cNvSpPr/>
          <p:nvPr/>
        </p:nvSpPr>
        <p:spPr>
          <a:xfrm>
            <a:off x="994291" y="3679031"/>
            <a:ext cx="12641818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tf.config.run_functions_eagerly(True)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82002" y="4455438"/>
            <a:ext cx="13066395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If you want to access libdevice libraries  you would need use a Nvidia image with a GPU as the base image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82002" y="5064323"/>
            <a:ext cx="13066395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If you don't run the models in eager mode you will get the error below because these files are NOT in the container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82002" y="5673209"/>
            <a:ext cx="13066395" cy="1765221"/>
          </a:xfrm>
          <a:prstGeom prst="roundRect">
            <a:avLst>
              <a:gd name="adj" fmla="val 5317"/>
            </a:avLst>
          </a:prstGeom>
          <a:solidFill>
            <a:srgbClr val="001D4D"/>
          </a:solidFill>
          <a:ln/>
        </p:spPr>
      </p:sp>
      <p:sp>
        <p:nvSpPr>
          <p:cNvPr id="11" name="Shape 9"/>
          <p:cNvSpPr/>
          <p:nvPr/>
        </p:nvSpPr>
        <p:spPr>
          <a:xfrm>
            <a:off x="770930" y="5673209"/>
            <a:ext cx="13088541" cy="1765221"/>
          </a:xfrm>
          <a:prstGeom prst="roundRect">
            <a:avLst>
              <a:gd name="adj" fmla="val 1899"/>
            </a:avLst>
          </a:prstGeom>
          <a:solidFill>
            <a:srgbClr val="001D4D"/>
          </a:solidFill>
          <a:ln/>
        </p:spPr>
      </p:sp>
      <p:sp>
        <p:nvSpPr>
          <p:cNvPr id="12" name="Text 10"/>
          <p:cNvSpPr/>
          <p:nvPr/>
        </p:nvSpPr>
        <p:spPr>
          <a:xfrm>
            <a:off x="994291" y="5840730"/>
            <a:ext cx="12641818" cy="1430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packages/tensorflow/python/eager/execute.py", line 52, in quick_execute</a:t>
            </a:r>
            <a:endParaRPr lang="en-US" sz="1750" dirty="0"/>
          </a:p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tensors = pywrap_tfe.TFE_Py_Execute(ctx._handle, device_name, op_name,</a:t>
            </a:r>
            <a:endParaRPr lang="en-US" sz="1750" dirty="0"/>
          </a:p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tensorflow.python.framework.errors_impl.InternalError: libdevice not found at ./libdevice.10.bc [Op:__inference__update_step_xla_5925]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51548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CoastSeg Files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3798" y="2339816"/>
            <a:ext cx="3256359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Essential Docker Files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3798" y="2972157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Navigate to the CoastSeg repository or website to download these critical configuration files: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3798" y="3983831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Dockerfile - Contains instructions for building the CoastSeg image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3798" y="4859774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compose.yml - Defines services, networks, and volumes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3798" y="5871448"/>
            <a:ext cx="6150293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These files provide the blueprint for creating your containerized CoastSeg environment and handling dependencies automatically.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3929" y="233981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Essential Pixi Files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7623929" y="2972157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Download these supporting files to ensure proper environment configuration: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623929" y="3983831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pixi.lock - Locks dependency versions for reproducibility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23929" y="4859774"/>
            <a:ext cx="6150293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pyproject.toml - Defines Python package specifications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23929" y="5871448"/>
            <a:ext cx="6150293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These files ensure consistent package versions and proper Python environment configuration within your container.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4008" y="498157"/>
            <a:ext cx="4528899" cy="56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CoastSeg DockerFile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34008" y="1517094"/>
            <a:ext cx="2717244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44444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Pixi Setup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634008" y="2037755"/>
            <a:ext cx="2871073" cy="869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Install the exact versions of the dependencies listed in the pixi.lock file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34008" y="3088600"/>
            <a:ext cx="2717244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9D933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Jupyter Lab Setup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634008" y="3609261"/>
            <a:ext cx="2871073" cy="1159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2F2F2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Expose the container's port 8888 so we can connect to the jupyter lab instance will run on that port on our host machine</a:t>
            </a:r>
            <a:endParaRPr lang="en-US" sz="14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4661" y="1539716"/>
            <a:ext cx="7925633" cy="553652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954661" y="7279958"/>
            <a:ext cx="10049232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4127" y="498157"/>
            <a:ext cx="5006816" cy="56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CoastSeg Compose File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34127" y="1498997"/>
            <a:ext cx="6460093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44444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Allow the container to be run in an interactive shell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634127" y="1951911"/>
            <a:ext cx="6460093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9D933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Mount the folders data, sessions, logs and the coastseg source code from my computer into the container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34127" y="2694742"/>
            <a:ext cx="6460093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5CC97B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Enable JUPYTER LAB to run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3800" y="1539835"/>
            <a:ext cx="4857869" cy="553747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43800" y="7281148"/>
            <a:ext cx="6460093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4621" y="709613"/>
            <a:ext cx="6933486" cy="691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Build &amp; Run the Container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621" y="1844040"/>
            <a:ext cx="553283" cy="5532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4621" y="2618661"/>
            <a:ext cx="3021330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Step 1 </a:t>
            </a:r>
            <a:endParaRPr lang="en-US" sz="2600" dirty="0"/>
          </a:p>
        </p:txBody>
      </p:sp>
      <p:sp>
        <p:nvSpPr>
          <p:cNvPr id="5" name="Shape 2"/>
          <p:cNvSpPr/>
          <p:nvPr/>
        </p:nvSpPr>
        <p:spPr>
          <a:xfrm>
            <a:off x="774621" y="3282672"/>
            <a:ext cx="3021330" cy="1040130"/>
          </a:xfrm>
          <a:prstGeom prst="roundRect">
            <a:avLst>
              <a:gd name="adj" fmla="val 8937"/>
            </a:avLst>
          </a:prstGeom>
          <a:solidFill>
            <a:srgbClr val="001D4D"/>
          </a:solidFill>
          <a:ln/>
        </p:spPr>
      </p:sp>
      <p:sp>
        <p:nvSpPr>
          <p:cNvPr id="6" name="Shape 3"/>
          <p:cNvSpPr/>
          <p:nvPr/>
        </p:nvSpPr>
        <p:spPr>
          <a:xfrm>
            <a:off x="763667" y="3282672"/>
            <a:ext cx="3043238" cy="1040130"/>
          </a:xfrm>
          <a:prstGeom prst="roundRect">
            <a:avLst>
              <a:gd name="adj" fmla="val 3192"/>
            </a:avLst>
          </a:prstGeom>
          <a:solidFill>
            <a:srgbClr val="001D4D"/>
          </a:solidFill>
          <a:ln/>
        </p:spPr>
      </p:sp>
      <p:sp>
        <p:nvSpPr>
          <p:cNvPr id="7" name="Text 4"/>
          <p:cNvSpPr/>
          <p:nvPr/>
        </p:nvSpPr>
        <p:spPr>
          <a:xfrm>
            <a:off x="985004" y="3448645"/>
            <a:ext cx="2600563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compose up -d --build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74621" y="4571762"/>
            <a:ext cx="3021330" cy="1069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-d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: mean build the container in deatached mode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74621" y="5719048"/>
            <a:ext cx="3021330" cy="1069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--build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: means build the docker container if it does not exist</a:t>
            </a:r>
            <a:endParaRPr lang="en-US" sz="17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97" y="1844040"/>
            <a:ext cx="553283" cy="55328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127897" y="2618661"/>
            <a:ext cx="3021330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Step 2</a:t>
            </a:r>
            <a:endParaRPr lang="en-US" sz="2600" dirty="0"/>
          </a:p>
        </p:txBody>
      </p:sp>
      <p:sp>
        <p:nvSpPr>
          <p:cNvPr id="12" name="Shape 8"/>
          <p:cNvSpPr/>
          <p:nvPr/>
        </p:nvSpPr>
        <p:spPr>
          <a:xfrm>
            <a:off x="4127897" y="3282672"/>
            <a:ext cx="3021330" cy="686038"/>
          </a:xfrm>
          <a:prstGeom prst="roundRect">
            <a:avLst>
              <a:gd name="adj" fmla="val 13550"/>
            </a:avLst>
          </a:prstGeom>
          <a:solidFill>
            <a:srgbClr val="001D4D"/>
          </a:solidFill>
          <a:ln/>
        </p:spPr>
      </p:sp>
      <p:sp>
        <p:nvSpPr>
          <p:cNvPr id="13" name="Shape 9"/>
          <p:cNvSpPr/>
          <p:nvPr/>
        </p:nvSpPr>
        <p:spPr>
          <a:xfrm>
            <a:off x="4116943" y="3282672"/>
            <a:ext cx="3043238" cy="686038"/>
          </a:xfrm>
          <a:prstGeom prst="roundRect">
            <a:avLst>
              <a:gd name="adj" fmla="val 4839"/>
            </a:avLst>
          </a:prstGeom>
          <a:solidFill>
            <a:srgbClr val="001D4D"/>
          </a:solidFill>
          <a:ln/>
        </p:spPr>
      </p:sp>
      <p:sp>
        <p:nvSpPr>
          <p:cNvPr id="14" name="Text 10"/>
          <p:cNvSpPr/>
          <p:nvPr/>
        </p:nvSpPr>
        <p:spPr>
          <a:xfrm>
            <a:off x="4338280" y="3448645"/>
            <a:ext cx="2600563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ps</a:t>
            </a:r>
            <a:endParaRPr lang="en-US" sz="1700" dirty="0"/>
          </a:p>
        </p:txBody>
      </p:sp>
      <p:sp>
        <p:nvSpPr>
          <p:cNvPr id="15" name="Text 11"/>
          <p:cNvSpPr/>
          <p:nvPr/>
        </p:nvSpPr>
        <p:spPr>
          <a:xfrm>
            <a:off x="4127897" y="4217670"/>
            <a:ext cx="3021330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Lists all the running docker containers</a:t>
            </a:r>
            <a:endParaRPr lang="en-US" sz="1700" dirty="0"/>
          </a:p>
        </p:txBody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73" y="1844040"/>
            <a:ext cx="553283" cy="55328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481173" y="2618661"/>
            <a:ext cx="3021330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Step 3</a:t>
            </a:r>
            <a:endParaRPr lang="en-US" sz="2600" dirty="0"/>
          </a:p>
        </p:txBody>
      </p:sp>
      <p:sp>
        <p:nvSpPr>
          <p:cNvPr id="18" name="Shape 13"/>
          <p:cNvSpPr/>
          <p:nvPr/>
        </p:nvSpPr>
        <p:spPr>
          <a:xfrm>
            <a:off x="7481173" y="3282672"/>
            <a:ext cx="3021330" cy="1040130"/>
          </a:xfrm>
          <a:prstGeom prst="roundRect">
            <a:avLst>
              <a:gd name="adj" fmla="val 8937"/>
            </a:avLst>
          </a:prstGeom>
          <a:solidFill>
            <a:srgbClr val="001D4D"/>
          </a:solidFill>
          <a:ln/>
        </p:spPr>
      </p:sp>
      <p:sp>
        <p:nvSpPr>
          <p:cNvPr id="19" name="Shape 14"/>
          <p:cNvSpPr/>
          <p:nvPr/>
        </p:nvSpPr>
        <p:spPr>
          <a:xfrm>
            <a:off x="7470219" y="3282672"/>
            <a:ext cx="3043238" cy="1040130"/>
          </a:xfrm>
          <a:prstGeom prst="roundRect">
            <a:avLst>
              <a:gd name="adj" fmla="val 3192"/>
            </a:avLst>
          </a:prstGeom>
          <a:solidFill>
            <a:srgbClr val="001D4D"/>
          </a:solidFill>
          <a:ln/>
        </p:spPr>
      </p:sp>
      <p:sp>
        <p:nvSpPr>
          <p:cNvPr id="20" name="Text 15"/>
          <p:cNvSpPr/>
          <p:nvPr/>
        </p:nvSpPr>
        <p:spPr>
          <a:xfrm>
            <a:off x="7691557" y="3448645"/>
            <a:ext cx="2600563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exec -it &lt;CONTAINER ID&gt;</a:t>
            </a:r>
            <a:endParaRPr lang="en-US" sz="1700" dirty="0"/>
          </a:p>
        </p:txBody>
      </p:sp>
      <p:sp>
        <p:nvSpPr>
          <p:cNvPr id="21" name="Text 16"/>
          <p:cNvSpPr/>
          <p:nvPr/>
        </p:nvSpPr>
        <p:spPr>
          <a:xfrm>
            <a:off x="7481173" y="4571762"/>
            <a:ext cx="3021330" cy="2132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-it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 creates an interactive terminal session, allowing you to run commands directly inside the container as if you were working in a normal shell environment.</a:t>
            </a:r>
            <a:endParaRPr lang="en-US" sz="1700" dirty="0"/>
          </a:p>
        </p:txBody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4449" y="1844040"/>
            <a:ext cx="553283" cy="553283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0834449" y="2618661"/>
            <a:ext cx="3021330" cy="415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Step 4</a:t>
            </a:r>
            <a:endParaRPr lang="en-US" sz="2600" dirty="0"/>
          </a:p>
        </p:txBody>
      </p:sp>
      <p:sp>
        <p:nvSpPr>
          <p:cNvPr id="24" name="Shape 18"/>
          <p:cNvSpPr/>
          <p:nvPr/>
        </p:nvSpPr>
        <p:spPr>
          <a:xfrm>
            <a:off x="10834449" y="3282672"/>
            <a:ext cx="3021330" cy="686038"/>
          </a:xfrm>
          <a:prstGeom prst="roundRect">
            <a:avLst>
              <a:gd name="adj" fmla="val 13550"/>
            </a:avLst>
          </a:prstGeom>
          <a:solidFill>
            <a:srgbClr val="001D4D"/>
          </a:solidFill>
          <a:ln/>
        </p:spPr>
      </p:sp>
      <p:sp>
        <p:nvSpPr>
          <p:cNvPr id="25" name="Shape 19"/>
          <p:cNvSpPr/>
          <p:nvPr/>
        </p:nvSpPr>
        <p:spPr>
          <a:xfrm>
            <a:off x="10823496" y="3282672"/>
            <a:ext cx="3043238" cy="686038"/>
          </a:xfrm>
          <a:prstGeom prst="roundRect">
            <a:avLst>
              <a:gd name="adj" fmla="val 4839"/>
            </a:avLst>
          </a:prstGeom>
          <a:solidFill>
            <a:srgbClr val="001D4D"/>
          </a:solidFill>
          <a:ln/>
        </p:spPr>
      </p:sp>
      <p:sp>
        <p:nvSpPr>
          <p:cNvPr id="26" name="Text 20"/>
          <p:cNvSpPr/>
          <p:nvPr/>
        </p:nvSpPr>
        <p:spPr>
          <a:xfrm>
            <a:off x="11044833" y="3448645"/>
            <a:ext cx="2600563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 shell --frozen</a:t>
            </a:r>
            <a:endParaRPr lang="en-US" sz="1700" dirty="0"/>
          </a:p>
        </p:txBody>
      </p:sp>
      <p:sp>
        <p:nvSpPr>
          <p:cNvPr id="27" name="Text 21"/>
          <p:cNvSpPr/>
          <p:nvPr/>
        </p:nvSpPr>
        <p:spPr>
          <a:xfrm>
            <a:off x="10834449" y="4217670"/>
            <a:ext cx="3021330" cy="1778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--frozen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: install the environment as defined in the lockfile. Without checking the status of the lockfile.</a:t>
            </a:r>
            <a:endParaRPr lang="en-US" sz="1700" dirty="0"/>
          </a:p>
        </p:txBody>
      </p:sp>
      <p:sp>
        <p:nvSpPr>
          <p:cNvPr id="28" name="Text 22"/>
          <p:cNvSpPr/>
          <p:nvPr/>
        </p:nvSpPr>
        <p:spPr>
          <a:xfrm>
            <a:off x="10834449" y="6073140"/>
            <a:ext cx="3021330" cy="1446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--locked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: only install if the 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pixi.lock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is up-to-date with the 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pixi.toml</a:t>
            </a:r>
            <a:pPr algn="l" indent="0" marL="0">
              <a:lnSpc>
                <a:spcPts val="2750"/>
              </a:lnSpc>
              <a:buNone/>
            </a:pPr>
            <a:r>
              <a:rPr lang="en-US" sz="1700" u="sng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5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 Conflicts with 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--frozen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287" y="606028"/>
            <a:ext cx="8560832" cy="688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Building the CoastSeg Container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771287" y="1625084"/>
            <a:ext cx="3305651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Build the Container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771287" y="2368748"/>
            <a:ext cx="13087826" cy="683062"/>
          </a:xfrm>
          <a:prstGeom prst="roundRect">
            <a:avLst>
              <a:gd name="adj" fmla="val 13551"/>
            </a:avLst>
          </a:prstGeom>
          <a:solidFill>
            <a:srgbClr val="001D4D"/>
          </a:solidFill>
          <a:ln/>
        </p:spPr>
      </p:sp>
      <p:sp>
        <p:nvSpPr>
          <p:cNvPr id="5" name="Shape 3"/>
          <p:cNvSpPr/>
          <p:nvPr/>
        </p:nvSpPr>
        <p:spPr>
          <a:xfrm>
            <a:off x="760333" y="2368748"/>
            <a:ext cx="13109734" cy="683062"/>
          </a:xfrm>
          <a:prstGeom prst="roundRect">
            <a:avLst>
              <a:gd name="adj" fmla="val 4839"/>
            </a:avLst>
          </a:prstGeom>
          <a:solidFill>
            <a:srgbClr val="001D4D"/>
          </a:solidFill>
          <a:ln/>
        </p:spPr>
      </p:sp>
      <p:sp>
        <p:nvSpPr>
          <p:cNvPr id="6" name="Text 4"/>
          <p:cNvSpPr/>
          <p:nvPr/>
        </p:nvSpPr>
        <p:spPr>
          <a:xfrm>
            <a:off x="980599" y="2534007"/>
            <a:ext cx="12669202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C:\development\doodleverse\coastseg\CoastSeg&gt; docker compose up -d --build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71287" y="3382328"/>
            <a:ext cx="3305651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 PS</a:t>
            </a:r>
            <a:endParaRPr lang="en-US" sz="2600" dirty="0"/>
          </a:p>
        </p:txBody>
      </p:sp>
      <p:sp>
        <p:nvSpPr>
          <p:cNvPr id="8" name="Shape 6"/>
          <p:cNvSpPr/>
          <p:nvPr/>
        </p:nvSpPr>
        <p:spPr>
          <a:xfrm>
            <a:off x="771287" y="4125992"/>
            <a:ext cx="13087826" cy="1740694"/>
          </a:xfrm>
          <a:prstGeom prst="roundRect">
            <a:avLst>
              <a:gd name="adj" fmla="val 5317"/>
            </a:avLst>
          </a:prstGeom>
          <a:solidFill>
            <a:srgbClr val="001D4D"/>
          </a:solidFill>
          <a:ln/>
        </p:spPr>
      </p:sp>
      <p:sp>
        <p:nvSpPr>
          <p:cNvPr id="9" name="Shape 7"/>
          <p:cNvSpPr/>
          <p:nvPr/>
        </p:nvSpPr>
        <p:spPr>
          <a:xfrm>
            <a:off x="760333" y="4125992"/>
            <a:ext cx="13109734" cy="1740694"/>
          </a:xfrm>
          <a:prstGeom prst="roundRect">
            <a:avLst>
              <a:gd name="adj" fmla="val 1899"/>
            </a:avLst>
          </a:prstGeom>
          <a:solidFill>
            <a:srgbClr val="001D4D"/>
          </a:solidFill>
          <a:ln/>
        </p:spPr>
      </p:sp>
      <p:sp>
        <p:nvSpPr>
          <p:cNvPr id="10" name="Text 8"/>
          <p:cNvSpPr/>
          <p:nvPr/>
        </p:nvSpPr>
        <p:spPr>
          <a:xfrm>
            <a:off x="980599" y="4291251"/>
            <a:ext cx="12669202" cy="1410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C:\development\doodleverse\coastseg\CoastSeg&gt; docker ps</a:t>
            </a: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CONTAINER ID   IMAGE               COMMAND       CREATED              STATUS              PORTS                    NAMES</a:t>
            </a: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d0ce32be11f6   coastseg-coastseg   "/bin/bash"   About a minute ago   Up About a minute   </a:t>
            </a:r>
            <a:endParaRPr lang="en-US" sz="1700" dirty="0"/>
          </a:p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0.0.0.0:8888-&gt;8888/tcp   coastseg-coastseg-1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71287" y="6197203"/>
            <a:ext cx="7833479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Launch the Docker Container in Interactive Mode</a:t>
            </a:r>
            <a:endParaRPr lang="en-US" sz="2600" dirty="0"/>
          </a:p>
        </p:txBody>
      </p:sp>
      <p:sp>
        <p:nvSpPr>
          <p:cNvPr id="12" name="Shape 10"/>
          <p:cNvSpPr/>
          <p:nvPr/>
        </p:nvSpPr>
        <p:spPr>
          <a:xfrm>
            <a:off x="771287" y="6940868"/>
            <a:ext cx="13087826" cy="683062"/>
          </a:xfrm>
          <a:prstGeom prst="roundRect">
            <a:avLst>
              <a:gd name="adj" fmla="val 13551"/>
            </a:avLst>
          </a:prstGeom>
          <a:solidFill>
            <a:srgbClr val="001D4D"/>
          </a:solidFill>
          <a:ln/>
        </p:spPr>
      </p:sp>
      <p:sp>
        <p:nvSpPr>
          <p:cNvPr id="13" name="Shape 11"/>
          <p:cNvSpPr/>
          <p:nvPr/>
        </p:nvSpPr>
        <p:spPr>
          <a:xfrm>
            <a:off x="760333" y="6940868"/>
            <a:ext cx="13109734" cy="683062"/>
          </a:xfrm>
          <a:prstGeom prst="roundRect">
            <a:avLst>
              <a:gd name="adj" fmla="val 4839"/>
            </a:avLst>
          </a:prstGeom>
          <a:solidFill>
            <a:srgbClr val="001D4D"/>
          </a:solidFill>
          <a:ln/>
        </p:spPr>
      </p:sp>
      <p:sp>
        <p:nvSpPr>
          <p:cNvPr id="14" name="Text 12"/>
          <p:cNvSpPr/>
          <p:nvPr/>
        </p:nvSpPr>
        <p:spPr>
          <a:xfrm>
            <a:off x="980599" y="7106126"/>
            <a:ext cx="12669202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PS C:\development\doodleverse\coastseg\CoastSeg&gt; docker exec -it d0ce32be11f6 /bin/bash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366361"/>
            <a:ext cx="10963870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Running Jupyter Notebook in Docker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3798" y="2507813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CoastSat workflow</a:t>
            </a:r>
            <a:endParaRPr lang="en-US" sz="2900" dirty="0"/>
          </a:p>
        </p:txBody>
      </p:sp>
      <p:sp>
        <p:nvSpPr>
          <p:cNvPr id="4" name="Shape 2"/>
          <p:cNvSpPr/>
          <p:nvPr/>
        </p:nvSpPr>
        <p:spPr>
          <a:xfrm>
            <a:off x="863798" y="3340775"/>
            <a:ext cx="12902803" cy="1159669"/>
          </a:xfrm>
          <a:prstGeom prst="roundRect">
            <a:avLst>
              <a:gd name="adj" fmla="val 8940"/>
            </a:avLst>
          </a:prstGeom>
          <a:solidFill>
            <a:srgbClr val="001D4D"/>
          </a:solidFill>
          <a:ln/>
        </p:spPr>
      </p:sp>
      <p:sp>
        <p:nvSpPr>
          <p:cNvPr id="5" name="Shape 3"/>
          <p:cNvSpPr/>
          <p:nvPr/>
        </p:nvSpPr>
        <p:spPr>
          <a:xfrm>
            <a:off x="851535" y="3340775"/>
            <a:ext cx="12927330" cy="1159669"/>
          </a:xfrm>
          <a:prstGeom prst="roundRect">
            <a:avLst>
              <a:gd name="adj" fmla="val 3193"/>
            </a:avLst>
          </a:prstGeom>
          <a:solidFill>
            <a:srgbClr val="001D4D"/>
          </a:solidFill>
          <a:ln/>
        </p:spPr>
      </p:sp>
      <p:sp>
        <p:nvSpPr>
          <p:cNvPr id="6" name="Text 4"/>
          <p:cNvSpPr/>
          <p:nvPr/>
        </p:nvSpPr>
        <p:spPr>
          <a:xfrm>
            <a:off x="1098352" y="3525798"/>
            <a:ext cx="12433697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 --frozen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(coastseg) &gt; jupyter lab SDS_coastsat_classifier.ipynb --ip=0.0.0.0 --allow-root --no-browser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3798" y="4870609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Zoo Workflow</a:t>
            </a:r>
            <a:endParaRPr lang="en-US" sz="2900" dirty="0"/>
          </a:p>
        </p:txBody>
      </p:sp>
      <p:sp>
        <p:nvSpPr>
          <p:cNvPr id="8" name="Shape 6"/>
          <p:cNvSpPr/>
          <p:nvPr/>
        </p:nvSpPr>
        <p:spPr>
          <a:xfrm>
            <a:off x="863798" y="5703570"/>
            <a:ext cx="12902803" cy="1159669"/>
          </a:xfrm>
          <a:prstGeom prst="roundRect">
            <a:avLst>
              <a:gd name="adj" fmla="val 8940"/>
            </a:avLst>
          </a:prstGeom>
          <a:solidFill>
            <a:srgbClr val="001D4D"/>
          </a:solidFill>
          <a:ln/>
        </p:spPr>
      </p:sp>
      <p:sp>
        <p:nvSpPr>
          <p:cNvPr id="9" name="Shape 7"/>
          <p:cNvSpPr/>
          <p:nvPr/>
        </p:nvSpPr>
        <p:spPr>
          <a:xfrm>
            <a:off x="851535" y="5703570"/>
            <a:ext cx="12927330" cy="1159669"/>
          </a:xfrm>
          <a:prstGeom prst="roundRect">
            <a:avLst>
              <a:gd name="adj" fmla="val 3193"/>
            </a:avLst>
          </a:prstGeom>
          <a:solidFill>
            <a:srgbClr val="001D4D"/>
          </a:solidFill>
          <a:ln/>
        </p:spPr>
      </p:sp>
      <p:sp>
        <p:nvSpPr>
          <p:cNvPr id="10" name="Text 8"/>
          <p:cNvSpPr/>
          <p:nvPr/>
        </p:nvSpPr>
        <p:spPr>
          <a:xfrm>
            <a:off x="1098352" y="5888593"/>
            <a:ext cx="12433697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&gt; pixi shell -e ml --frozen</a:t>
            </a:r>
            <a:endParaRPr lang="en-US" sz="1900" dirty="0"/>
          </a:p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(coastseg:ml) &gt; pixi run run_notebook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013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384" y="3557587"/>
            <a:ext cx="9009817" cy="700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 Fundamentals &amp;  Benefits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4384" y="4846082"/>
            <a:ext cx="504230" cy="50423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82" y="4888051"/>
            <a:ext cx="336113" cy="42017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2689" y="4846082"/>
            <a:ext cx="3442097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Containerization Concept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12689" y="5330666"/>
            <a:ext cx="3476149" cy="179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 packages applications with all dependencies, creating isolated, portable environments that run identically regardless of the host system.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2913" y="4846082"/>
            <a:ext cx="504230" cy="50423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912" y="4888051"/>
            <a:ext cx="336113" cy="42017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41219" y="4846082"/>
            <a:ext cx="3476149" cy="700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Development Simplification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941219" y="5680829"/>
            <a:ext cx="3476149" cy="179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Eliminates "works on my machine" problems by ensuring consistent environments from development through production.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9641443" y="4846082"/>
            <a:ext cx="504230" cy="504230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442" y="4888051"/>
            <a:ext cx="336113" cy="42017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69748" y="4846082"/>
            <a:ext cx="2801303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GPU Access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69748" y="5330666"/>
            <a:ext cx="3476149" cy="1075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Using Docker gives us a standardized way of accessing the GPU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720" y="646509"/>
            <a:ext cx="6695003" cy="721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50"/>
              </a:lnSpc>
              <a:buNone/>
            </a:pPr>
            <a:r>
              <a:rPr lang="en-US" sz="4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Core Docker Commands</a:t>
            </a:r>
            <a:endParaRPr lang="en-US" sz="4500" dirty="0"/>
          </a:p>
        </p:txBody>
      </p:sp>
      <p:sp>
        <p:nvSpPr>
          <p:cNvPr id="3" name="Shape 1"/>
          <p:cNvSpPr/>
          <p:nvPr/>
        </p:nvSpPr>
        <p:spPr>
          <a:xfrm>
            <a:off x="807720" y="1829276"/>
            <a:ext cx="13014960" cy="5753814"/>
          </a:xfrm>
          <a:prstGeom prst="roundRect">
            <a:avLst>
              <a:gd name="adj" fmla="val 168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15340" y="1836896"/>
            <a:ext cx="12999720" cy="6615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46083" y="1982986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Command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7549753" y="1982986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Description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815340" y="2498408"/>
            <a:ext cx="12999720" cy="6615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046083" y="2644497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ps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549753" y="2644497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List only running containers.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815340" y="3159919"/>
            <a:ext cx="12999720" cy="6615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46083" y="3306008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ps -a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7549753" y="3306008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List all containers (both running and stopped).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815340" y="3821430"/>
            <a:ext cx="12999720" cy="10308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46083" y="3967520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stop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7549753" y="3967520"/>
            <a:ext cx="6034564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Stop one or more running containers (use container ID or name).</a:t>
            </a: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815340" y="4852273"/>
            <a:ext cx="12999720" cy="6615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46083" y="4998363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images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549753" y="4998363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List all Docker images stored locally.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815340" y="5513784"/>
            <a:ext cx="12999720" cy="10308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46083" y="5659874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rm</a:t>
            </a:r>
            <a:endParaRPr lang="en-US" sz="1800" dirty="0"/>
          </a:p>
        </p:txBody>
      </p:sp>
      <p:sp>
        <p:nvSpPr>
          <p:cNvPr id="21" name="Text 19"/>
          <p:cNvSpPr/>
          <p:nvPr/>
        </p:nvSpPr>
        <p:spPr>
          <a:xfrm>
            <a:off x="7549753" y="5659874"/>
            <a:ext cx="6034564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Remove one or more containers (use container ID or name).</a:t>
            </a:r>
            <a:endParaRPr lang="en-US" sz="1800" dirty="0"/>
          </a:p>
        </p:txBody>
      </p:sp>
      <p:sp>
        <p:nvSpPr>
          <p:cNvPr id="22" name="Shape 20"/>
          <p:cNvSpPr/>
          <p:nvPr/>
        </p:nvSpPr>
        <p:spPr>
          <a:xfrm>
            <a:off x="815340" y="6544628"/>
            <a:ext cx="12999720" cy="10308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1046083" y="6690717"/>
            <a:ext cx="6034564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info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7549753" y="6690717"/>
            <a:ext cx="6034564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Display system-wide information about Docker, including configuration and usage.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0071" y="448747"/>
            <a:ext cx="4072533" cy="5091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Wrap Up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570071" y="1202174"/>
            <a:ext cx="800385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Dockerfiles let you configure how to build your image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570071" y="1584841"/>
            <a:ext cx="8003858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Docker compose files let you define how to build your image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570071" y="1967508"/>
            <a:ext cx="8003858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 have more guides available at </a:t>
            </a:r>
            <a:pPr algn="l" indent="0" marL="0">
              <a:lnSpc>
                <a:spcPts val="2050"/>
              </a:lnSpc>
              <a:buNone/>
            </a:pPr>
            <a:r>
              <a:rPr lang="en-US" sz="1250" u="sng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https://2320sharon.github.io/reproducible_environments_guide/</a:t>
            </a:r>
            <a:endParaRPr lang="en-US" sz="12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71" y="2802255"/>
            <a:ext cx="4978598" cy="49785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58" y="2703314"/>
            <a:ext cx="5018365" cy="282285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41482" y="626745"/>
            <a:ext cx="6818709" cy="584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Installing Docker on Windows</a:t>
            </a:r>
            <a:endParaRPr lang="en-US" sz="3650" dirty="0"/>
          </a:p>
        </p:txBody>
      </p:sp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82" y="1492329"/>
            <a:ext cx="935831" cy="167735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358063" y="1679496"/>
            <a:ext cx="300335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Download Docker Desktop</a:t>
            </a:r>
            <a:endParaRPr lang="en-US" sz="1800" dirty="0"/>
          </a:p>
        </p:txBody>
      </p:sp>
      <p:sp>
        <p:nvSpPr>
          <p:cNvPr id="7" name="Text 2"/>
          <p:cNvSpPr/>
          <p:nvPr/>
        </p:nvSpPr>
        <p:spPr>
          <a:xfrm>
            <a:off x="7358063" y="2084189"/>
            <a:ext cx="6617256" cy="898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Visit docker.com and download the Docker Desktop installer for Windows. The installer includes both Docker Engine and Docker Desktop GUI.</a:t>
            </a:r>
            <a:endParaRPr lang="en-US" sz="14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482" y="3169682"/>
            <a:ext cx="935831" cy="167735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358063" y="3356848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Install WSL2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7358063" y="3761542"/>
            <a:ext cx="6617256" cy="898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Windows Subsystem for Linux 2 is required for Docker on Windows. Enable WSL2 through PowerShell with administrator privileges using: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wsl --install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450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482" y="4847034"/>
            <a:ext cx="935831" cy="13779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7358063" y="5034201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Run Installer</a:t>
            </a:r>
            <a:endParaRPr lang="en-US" sz="1800" dirty="0"/>
          </a:p>
        </p:txBody>
      </p:sp>
      <p:sp>
        <p:nvSpPr>
          <p:cNvPr id="13" name="Text 6"/>
          <p:cNvSpPr/>
          <p:nvPr/>
        </p:nvSpPr>
        <p:spPr>
          <a:xfrm>
            <a:off x="7358063" y="5438894"/>
            <a:ext cx="6617256" cy="598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Execute the Docker Desktop installer and follow the prompts. Ensure "Use WSL2 instead of Hyper-V" option is selected during installation.</a:t>
            </a:r>
            <a:endParaRPr lang="en-US" sz="1450" dirty="0"/>
          </a:p>
        </p:txBody>
      </p:sp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482" y="6224945"/>
            <a:ext cx="935831" cy="137791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358063" y="6412111"/>
            <a:ext cx="2339816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System Reboot</a:t>
            </a:r>
            <a:endParaRPr lang="en-US" sz="1800" dirty="0"/>
          </a:p>
        </p:txBody>
      </p:sp>
      <p:sp>
        <p:nvSpPr>
          <p:cNvPr id="16" name="Text 8"/>
          <p:cNvSpPr/>
          <p:nvPr/>
        </p:nvSpPr>
        <p:spPr>
          <a:xfrm>
            <a:off x="7358063" y="6816804"/>
            <a:ext cx="6617256" cy="598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Restart your computer when prompted to complete the installation process and initialize all components properly.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626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7488" y="3736896"/>
            <a:ext cx="10046256" cy="765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00"/>
              </a:lnSpc>
              <a:buNone/>
            </a:pPr>
            <a:r>
              <a:rPr lang="en-US" sz="4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Verifying Your Docker Installation</a:t>
            </a:r>
            <a:endParaRPr lang="en-US" sz="4800" dirty="0"/>
          </a:p>
        </p:txBody>
      </p:sp>
      <p:sp>
        <p:nvSpPr>
          <p:cNvPr id="4" name="Shape 1"/>
          <p:cNvSpPr/>
          <p:nvPr/>
        </p:nvSpPr>
        <p:spPr>
          <a:xfrm>
            <a:off x="857488" y="5237440"/>
            <a:ext cx="6273998" cy="244912"/>
          </a:xfrm>
          <a:prstGeom prst="roundRect">
            <a:avLst>
              <a:gd name="adj" fmla="val 42018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57488" y="5849779"/>
            <a:ext cx="3529965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Launch Docker Desktop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57488" y="6379488"/>
            <a:ext cx="6273998" cy="1175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Open Docker Desktop from your Start Menu. This automatically starts the Docker engine in the background.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7498913" y="4870013"/>
            <a:ext cx="6273998" cy="244912"/>
          </a:xfrm>
          <a:prstGeom prst="roundRect">
            <a:avLst>
              <a:gd name="adj" fmla="val 42018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498913" y="5482352"/>
            <a:ext cx="3998476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Run Verification Command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7498913" y="6012061"/>
            <a:ext cx="6273998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Launch PowerShell 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7498913" y="6679644"/>
            <a:ext cx="6273998" cy="759381"/>
          </a:xfrm>
          <a:prstGeom prst="roundRect">
            <a:avLst>
              <a:gd name="adj" fmla="val 13551"/>
            </a:avLst>
          </a:prstGeom>
          <a:solidFill>
            <a:srgbClr val="001D4D"/>
          </a:solidFill>
          <a:ln/>
        </p:spPr>
      </p:sp>
      <p:sp>
        <p:nvSpPr>
          <p:cNvPr id="11" name="Shape 8"/>
          <p:cNvSpPr/>
          <p:nvPr/>
        </p:nvSpPr>
        <p:spPr>
          <a:xfrm>
            <a:off x="7486769" y="6679644"/>
            <a:ext cx="6298287" cy="759381"/>
          </a:xfrm>
          <a:prstGeom prst="roundRect">
            <a:avLst>
              <a:gd name="adj" fmla="val 4840"/>
            </a:avLst>
          </a:prstGeom>
          <a:solidFill>
            <a:srgbClr val="001D4D"/>
          </a:solidFill>
          <a:ln/>
        </p:spPr>
      </p:sp>
      <p:sp>
        <p:nvSpPr>
          <p:cNvPr id="12" name="Text 9"/>
          <p:cNvSpPr/>
          <p:nvPr/>
        </p:nvSpPr>
        <p:spPr>
          <a:xfrm>
            <a:off x="7731681" y="6863358"/>
            <a:ext cx="5808464" cy="391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19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docker info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83" y="548521"/>
            <a:ext cx="5037534" cy="623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What is a Dockerfile?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698183" y="1650563"/>
            <a:ext cx="637365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Instructions to build a container image, defining its base, dependencies, and runtime behavior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698183" y="2468166"/>
            <a:ext cx="6373654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F44444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Base Image &amp; Build Context: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Begins with a base image (using the FROM instruction) that sets the foundation for your container.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698183" y="3495199"/>
            <a:ext cx="6373654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FFA44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Layered Instructions: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Uses commands (like RUN, COPY, ADD) to build image layers, which enable caching and incremental builds.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98183" y="4522232"/>
            <a:ext cx="6373654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Runtime Configuration: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Defines how the container behaves at startup through CMD or ENTRYPOINT, and configures environment variables, working directories, and metadata.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98183" y="5549265"/>
            <a:ext cx="637365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5CC97B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Networking &amp; Storage: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Optionally exposes ports and specifies volumes for networking and persistent data.</a:t>
            </a:r>
            <a:endParaRPr lang="en-US" sz="15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6184" y="1695450"/>
            <a:ext cx="6373654" cy="604623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66184" y="7965996"/>
            <a:ext cx="6373654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8780" y="564713"/>
            <a:ext cx="7813953" cy="641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What is a Docker Compose File?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8780" y="1617345"/>
            <a:ext cx="13192839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YAML configuration that sets up the environment, dependencies, and runtime settings for a Dockerized application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18780" y="2248733"/>
            <a:ext cx="4154805" cy="985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YAML Configuration: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Defines services, networks, and volumes in a declarative format.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18780" y="3306366"/>
            <a:ext cx="4154805" cy="985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lvl="1" marL="685800" indent="-342900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Service:</a:t>
            </a:r>
            <a:pPr algn="l" lvl="1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 defined container configuration that runs a specific application.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18780" y="4363998"/>
            <a:ext cx="4154805" cy="985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lvl="1" marL="685800" indent="-342900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Network:</a:t>
            </a:r>
            <a:pPr algn="l" lvl="1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 virtual bridge that connects containers for communication.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18780" y="5421630"/>
            <a:ext cx="4154805" cy="985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Simplified Commands: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Build, start, and stop all services with a single command.</a:t>
            </a:r>
            <a:endParaRPr lang="en-US" sz="16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2220" y="2407920"/>
            <a:ext cx="8536900" cy="378190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382220" y="6420803"/>
            <a:ext cx="8536900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9D933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Name of the service is segmentation gym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382220" y="6934200"/>
            <a:ext cx="8536900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44444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How to build service from the image segmentation gym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382220" y="7447598"/>
            <a:ext cx="8536900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CC97B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Allow the container to run in an interactive shell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5073" y="461129"/>
            <a:ext cx="4179451" cy="522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Bind Mounts 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5073" y="1401366"/>
            <a:ext cx="5277922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⭐</a:t>
            </a:r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Bind Mounts essentially link your local folder to your container's folder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85073" y="2098358"/>
            <a:ext cx="5277922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⭐</a:t>
            </a:r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Any changes made to a bind mount folder are reflected in the folder locally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585073" y="2795349"/>
            <a:ext cx="5277922" cy="802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Direct Host-Container Link: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 bind mount directly maps a file or directory from your host system to a specific location inside the container.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85073" y="3656052"/>
            <a:ext cx="5277922" cy="802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Real-Time Synchronization: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Changes made in the bind-mounted directory on the host are immediately reflected in the container, and vice versa.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85073" y="4516755"/>
            <a:ext cx="5277922" cy="802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Runtime Configuration: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Bind mounts are set up when the container is started (via Docker Compose or the Docker CLI), not during the image build process.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585073" y="5469374"/>
            <a:ext cx="5277922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8523" y="1422202"/>
            <a:ext cx="3870246" cy="510944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278523" y="6719649"/>
            <a:ext cx="7774305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Here my folder "//c/development/doodleverse/coastseg/CoastSeg/data" is linked to my containers "CoastSeg/data"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585073" y="7500937"/>
            <a:ext cx="13460254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7704" y="532448"/>
            <a:ext cx="7086838" cy="605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GPU Access with Compose File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77704" y="1495663"/>
            <a:ext cx="4064198" cy="1238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Compose Configuration: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Specify GPU requirements in the Compose file using deploy resources (e.g., setting device capabilities).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677704" y="2802136"/>
            <a:ext cx="4064198" cy="944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Runtime Option: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Use the appropriate runtime flag (such as 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runtime: nvidia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or 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highlight>
                  <a:srgbClr val="001D4D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--gpus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) to enable GPU support.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77704" y="3920609"/>
            <a:ext cx="4064198" cy="1238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⚠️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This will NOT work if your computer does not have NVIDIA drivers and the NVIDIA Container Toolkit installed (QR code for guide)</a:t>
            </a:r>
            <a:endParaRPr lang="en-US" sz="15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704" y="5377101"/>
            <a:ext cx="1144191" cy="11441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7704" y="6739057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77704" y="7222927"/>
            <a:ext cx="4064198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endParaRPr lang="en-US" sz="15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62" y="1645682"/>
            <a:ext cx="5780008" cy="255460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21962" y="4418052"/>
            <a:ext cx="8738235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allows your computer's nvidia GPU during the containers runtime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9126" y="629126"/>
            <a:ext cx="4494133" cy="561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Gym Dockerfile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9126" y="1640086"/>
            <a:ext cx="2696408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5CC97B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Base Image: Pixi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629126" y="2156817"/>
            <a:ext cx="4947523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 the base docker image provided by Pixi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29126" y="2606159"/>
            <a:ext cx="494752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🚫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DO NOT COPY the .pixi folder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9126" y="3063121"/>
            <a:ext cx="4947523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its massive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629126" y="3413641"/>
            <a:ext cx="4947523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it may cause your environment to solve incorrectly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29126" y="3880961"/>
            <a:ext cx="2745105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44444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Set the CUDA version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629126" y="4397693"/>
            <a:ext cx="4947523" cy="575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This tells Pixi what version of CUDA will be available at RUNTIME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29126" y="5134689"/>
            <a:ext cx="4947523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⚠️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You will get build errors about missing cuda libraries if you don't put this here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629126" y="5897285"/>
            <a:ext cx="3673554" cy="337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FFA44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Install the Pixi Environment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629126" y="6414016"/>
            <a:ext cx="4947523" cy="575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Install the Pixi environment defined in the pyproject.toml + pixi.lock file we copied over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629126" y="7151013"/>
            <a:ext cx="4947523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2896" y="1662589"/>
            <a:ext cx="6893838" cy="54939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2025-03-28T18:55:30Z</dcterms:created>
  <dcterms:modified xsi:type="dcterms:W3CDTF">2025-03-28T18:55:30Z</dcterms:modified>
</cp:coreProperties>
</file>